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7" r:id="rId2"/>
    <p:sldId id="274" r:id="rId3"/>
    <p:sldId id="259" r:id="rId4"/>
    <p:sldId id="260" r:id="rId5"/>
    <p:sldId id="256" r:id="rId6"/>
    <p:sldId id="261" r:id="rId7"/>
    <p:sldId id="272" r:id="rId8"/>
    <p:sldId id="262" r:id="rId9"/>
    <p:sldId id="264" r:id="rId10"/>
    <p:sldId id="267" r:id="rId11"/>
    <p:sldId id="268" r:id="rId12"/>
    <p:sldId id="275" r:id="rId13"/>
    <p:sldId id="273" r:id="rId14"/>
    <p:sldId id="265" r:id="rId15"/>
    <p:sldId id="266" r:id="rId16"/>
    <p:sldId id="270" r:id="rId17"/>
    <p:sldId id="269" r:id="rId18"/>
    <p:sldId id="277" r:id="rId19"/>
    <p:sldId id="271" r:id="rId20"/>
    <p:sldId id="26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0"/>
    <p:restoredTop sz="94593"/>
  </p:normalViewPr>
  <p:slideViewPr>
    <p:cSldViewPr snapToGrid="0" snapToObjects="1">
      <p:cViewPr varScale="1">
        <p:scale>
          <a:sx n="110" d="100"/>
          <a:sy n="110" d="100"/>
        </p:scale>
        <p:origin x="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2.png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934AB9-A169-734C-8516-9AEDE9A4AF78}" type="datetimeFigureOut">
              <a:rPr lang="en-US" smtClean="0"/>
              <a:t>9/5/19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68E310-99A9-8647-B62E-B834FFABE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805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Mizer group</a:t>
            </a:r>
            <a:endParaRPr lang="en-US" dirty="0"/>
          </a:p>
          <a:p>
            <a:r>
              <a:rPr lang="en-US"/>
              <a:t>Githib </a:t>
            </a:r>
            <a:r>
              <a:rPr lang="en-US" dirty="0"/>
              <a:t>– follow</a:t>
            </a:r>
          </a:p>
          <a:p>
            <a:r>
              <a:rPr lang="en-US" dirty="0"/>
              <a:t>Emails, phone</a:t>
            </a:r>
            <a:r>
              <a:rPr lang="en-US"/>
              <a:t>, home address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68E310-99A9-8647-B62E-B834FFABE66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396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68E310-99A9-8647-B62E-B834FFABE6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168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28809-3E61-5B45-A22C-662D24C820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59F7F6-C1A6-D74B-A8C1-D98FE76082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F0F36-649A-AB4B-86CC-8721BCA64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1508-C9C4-0D43-8E20-61601F683D04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3FAB5-337F-4043-956B-CCBB83487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04056-3CF0-5D46-A1AC-F083FE0BE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7F12D-715D-B741-8123-4594FDED6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242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610EB-92DA-4244-B2FE-DDBF983DC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66D4B9-17E6-D940-B389-A4491B38B4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3E7FC-3CF3-BA49-B527-DB08ADA08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1508-C9C4-0D43-8E20-61601F683D04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56997F-E751-7543-AF25-F3EB122D2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1F746-D03D-9D44-B1A4-6CECEFABD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7F12D-715D-B741-8123-4594FDED6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010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FFFB6F-3DA1-C74A-A2B6-A22314FB89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253D15-2A43-8243-B61D-3E9F21642D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21D1B-2328-8647-8F8A-9FBAC2F70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1508-C9C4-0D43-8E20-61601F683D04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7C8815-4FEA-C44C-9E4D-07B6B3CFB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C12C1-CD45-E548-84AE-3D502711B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7F12D-715D-B741-8123-4594FDED6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735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03036-8D3A-6541-8756-50F1D542D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3354A-454F-464F-98EE-11480EA41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08092-836C-8349-B663-1AEB47096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1508-C9C4-0D43-8E20-61601F683D04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3D6CA7-33C5-2B4D-B68A-B7D397567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99E697-FCD3-4544-95ED-17BBC146A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7F12D-715D-B741-8123-4594FDED6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501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9EAA2-4652-FB4C-B968-EC153FA44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CCC534-EC6B-2844-ACDC-8B1225A8D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73D52-8526-0A41-BF9C-B68D2EF91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1508-C9C4-0D43-8E20-61601F683D04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DC7EE-DF98-264C-A7E1-1AB749B52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A18D6-CDFF-DF46-9DEF-B1A187E3E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7F12D-715D-B741-8123-4594FDED6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855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E5E00-7752-124F-B915-6A320E7B5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32E26-95CB-994B-93EF-67D9B0A195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45D0FD-48B3-9646-8815-8A6D975455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9489D4-F468-9B43-A4FC-0FB174995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1508-C9C4-0D43-8E20-61601F683D04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7C07A2-5D9B-9748-B4C5-3E5BC98B8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ECA3B9-4C40-904F-9F56-082FC5E8E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7F12D-715D-B741-8123-4594FDED6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296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18A01-7EFF-944D-B04D-ECBC87918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289FFC-F977-1044-83B6-CD33ACD1DB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774C77-7B92-2A44-81AF-72CAF945EE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3B2D68-2AD8-CB4C-ADA4-5A6A7C83DB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E26C7D-88F2-4B4B-B8BB-92DE1C0E25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BB57A8-4E98-E242-979F-5B87E74AF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1508-C9C4-0D43-8E20-61601F683D04}" type="datetimeFigureOut">
              <a:rPr lang="en-US" smtClean="0"/>
              <a:t>9/5/19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40B9EC-9D1D-9C40-B9A3-A754A10CF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A5D1D5-C60C-2044-9D0D-FB17B45A0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7F12D-715D-B741-8123-4594FDED6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174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72AA8-024E-8F46-8618-97FFFEFC1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424920-DFC1-824B-8103-0365B6474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1508-C9C4-0D43-8E20-61601F683D04}" type="datetimeFigureOut">
              <a:rPr lang="en-US" smtClean="0"/>
              <a:t>9/5/19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6EB6C1-FACB-C14D-9F1B-65D02AA09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EBA4F4-25C0-FC48-ABE2-98D6C2677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7F12D-715D-B741-8123-4594FDED6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596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5B7322-22A2-254F-B1D1-1F20DA984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1508-C9C4-0D43-8E20-61601F683D04}" type="datetimeFigureOut">
              <a:rPr lang="en-US" smtClean="0"/>
              <a:t>9/5/19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87A0BA-08F2-F04E-932F-DD7BEE81D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601E82-257B-F844-B08F-EF5D1C69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7F12D-715D-B741-8123-4594FDED6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842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98FFA-B296-D842-9858-D857F1E47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7790CB-240B-8C4F-8FD7-AF3DECE452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0E6AEC-34B2-694E-960F-F8323D779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7F0B9B-0266-0647-8620-411C72F3C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1508-C9C4-0D43-8E20-61601F683D04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C0A883-D4AF-DD45-A193-B1D90701E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FCFF48-A740-5C48-AC91-2701E3821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7F12D-715D-B741-8123-4594FDED6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795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9CEEE-921E-5645-887D-B407F5939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3BFD81-A7AC-5246-A972-3968DE789F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59D132-FCA3-B040-A497-BDA182A5D6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8E4F4C-F9EE-3F4C-9B28-9D3011BC4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1508-C9C4-0D43-8E20-61601F683D04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7D22F7-6699-A249-9434-D85878E5B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E69539-F6CA-C84D-9564-4299DF27C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7F12D-715D-B741-8123-4594FDED6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218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EB4D3F-BB0F-5441-8456-77B584642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F097DB-CEB8-2341-89C4-036B2CB42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BC60F-42CA-2841-A243-8D20AA4995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31508-C9C4-0D43-8E20-61601F683D04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1DF9F-A15A-FB48-A2D5-ABE0E28EAB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851F0D-F0AA-3D46-A41D-59F031A283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37F12D-715D-B741-8123-4594FDED6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810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hyperlink" Target="mailto:julia.blanchard@utas.edu.au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ADC56-BAAF-9D45-B5A5-CEE3A02D2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0798" y="2103437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4200" b="1" dirty="0"/>
              <a:t>A hitchhiker’s guide to confronting multispecies size spectrum models with data </a:t>
            </a:r>
            <a:br>
              <a:rPr lang="en-US" sz="4200" b="1" dirty="0"/>
            </a:br>
            <a:br>
              <a:rPr lang="en-US" sz="4200" b="1" dirty="0"/>
            </a:br>
            <a:r>
              <a:rPr lang="en-US" sz="4200" b="1" dirty="0"/>
              <a:t>(10 Tips)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A96AB2-C5FD-654C-9633-8C155BE310FD}"/>
              </a:ext>
            </a:extLst>
          </p:cNvPr>
          <p:cNvSpPr txBox="1"/>
          <p:nvPr/>
        </p:nvSpPr>
        <p:spPr>
          <a:xfrm>
            <a:off x="1674074" y="4570392"/>
            <a:ext cx="884385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Associate Professor Julia Blanchard</a:t>
            </a:r>
          </a:p>
          <a:p>
            <a:pPr algn="ctr"/>
            <a:r>
              <a:rPr lang="en-US" sz="2500" dirty="0">
                <a:solidFill>
                  <a:schemeClr val="bg1">
                    <a:lumMod val="50000"/>
                  </a:schemeClr>
                </a:solidFill>
                <a:hlinkClick r:id="rId2"/>
              </a:rPr>
              <a:t>julia.blanchard@utas.edu.au</a:t>
            </a:r>
            <a:endParaRPr lang="en-US" sz="25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51DBCF6-4BAA-1D40-A638-9A42883E4978}"/>
              </a:ext>
            </a:extLst>
          </p:cNvPr>
          <p:cNvGrpSpPr/>
          <p:nvPr/>
        </p:nvGrpSpPr>
        <p:grpSpPr>
          <a:xfrm>
            <a:off x="2436035" y="6018124"/>
            <a:ext cx="6658750" cy="839876"/>
            <a:chOff x="3184361" y="6018124"/>
            <a:chExt cx="6658750" cy="83987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3025D166-68EA-2047-AA3F-3F3E8C375ABF}"/>
                </a:ext>
              </a:extLst>
            </p:cNvPr>
            <p:cNvGrpSpPr/>
            <p:nvPr/>
          </p:nvGrpSpPr>
          <p:grpSpPr>
            <a:xfrm>
              <a:off x="3184361" y="6018124"/>
              <a:ext cx="6658750" cy="839876"/>
              <a:chOff x="5247433" y="5365426"/>
              <a:chExt cx="6658750" cy="839876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74F547E7-F2D1-BF45-B9C9-7A70480D1B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47433" y="5400117"/>
                <a:ext cx="6658750" cy="805185"/>
              </a:xfrm>
              <a:prstGeom prst="rect">
                <a:avLst/>
              </a:prstGeom>
            </p:spPr>
          </p:pic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B2C95A1D-51F9-E246-AAED-4B1FBF159CCF}"/>
                  </a:ext>
                </a:extLst>
              </p:cNvPr>
              <p:cNvGrpSpPr/>
              <p:nvPr/>
            </p:nvGrpSpPr>
            <p:grpSpPr>
              <a:xfrm>
                <a:off x="8803267" y="5365426"/>
                <a:ext cx="3083933" cy="716906"/>
                <a:chOff x="8803267" y="5365426"/>
                <a:chExt cx="3083933" cy="716906"/>
              </a:xfrm>
            </p:grpSpPr>
            <p:pic>
              <p:nvPicPr>
                <p:cNvPr id="14" name="Picture 13">
                  <a:extLst>
                    <a:ext uri="{FF2B5EF4-FFF2-40B4-BE49-F238E27FC236}">
                      <a16:creationId xmlns:a16="http://schemas.microsoft.com/office/drawing/2014/main" id="{D58C0995-5D3F-E545-BDE2-2F621CEA2C7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r="76259"/>
                <a:stretch/>
              </p:blipFill>
              <p:spPr>
                <a:xfrm>
                  <a:off x="8803267" y="5365426"/>
                  <a:ext cx="1418355" cy="716906"/>
                </a:xfrm>
                <a:prstGeom prst="rect">
                  <a:avLst/>
                </a:prstGeom>
              </p:spPr>
            </p:pic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CD334DA9-A283-B24A-9B08-247FF9307A17}"/>
                    </a:ext>
                  </a:extLst>
                </p:cNvPr>
                <p:cNvSpPr/>
                <p:nvPr/>
              </p:nvSpPr>
              <p:spPr>
                <a:xfrm>
                  <a:off x="10221622" y="5365426"/>
                  <a:ext cx="1665578" cy="71690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52E2654-7978-4047-8765-EE687298BA6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57487" y="6099256"/>
              <a:ext cx="1501063" cy="660468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DE2FBBFF-43C3-0E48-8A7F-C5CF3FDBAC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8329" y="6120654"/>
            <a:ext cx="1458686" cy="559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976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FB5F3-8CB6-3245-8724-EB00EA55C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Toy Example #1 Simple parameter estimation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F1ACC-4FAF-1646-BDA7-D536F6209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Aims:</a:t>
            </a:r>
          </a:p>
          <a:p>
            <a:r>
              <a:rPr lang="en-US" dirty="0"/>
              <a:t>fishing mortality from a community size spectrum model?</a:t>
            </a:r>
          </a:p>
          <a:p>
            <a:r>
              <a:rPr lang="en-US" dirty="0"/>
              <a:t>Goal: A size spectrum model that fits the observed size spectrum</a:t>
            </a:r>
          </a:p>
          <a:p>
            <a:r>
              <a:rPr lang="en-US" dirty="0"/>
              <a:t>Test:</a:t>
            </a:r>
          </a:p>
          <a:p>
            <a:r>
              <a:rPr lang="en-US" dirty="0"/>
              <a:t>Data:</a:t>
            </a:r>
          </a:p>
          <a:p>
            <a:r>
              <a:rPr lang="en-US" dirty="0"/>
              <a:t>Parameters to vary:</a:t>
            </a:r>
          </a:p>
          <a:p>
            <a:r>
              <a:rPr lang="en-US" dirty="0"/>
              <a:t>Open “julia_example1.Rmd”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232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AC788-5D24-6342-9BAE-2DB6A804E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2365"/>
            <a:ext cx="10515600" cy="1325563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With parameter estimation we’ve talked about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	Hand tune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	Simple grid search</a:t>
            </a:r>
            <a:br>
              <a:rPr lang="en-US" dirty="0"/>
            </a:br>
            <a:br>
              <a:rPr lang="en-US" dirty="0"/>
            </a:br>
            <a:r>
              <a:rPr lang="en-US" dirty="0"/>
              <a:t>	</a:t>
            </a:r>
            <a:r>
              <a:rPr lang="en-US" dirty="0" err="1"/>
              <a:t>Optimisation</a:t>
            </a:r>
            <a:br>
              <a:rPr lang="en-US" dirty="0"/>
            </a:br>
            <a:br>
              <a:rPr lang="en-US" dirty="0"/>
            </a:br>
            <a:r>
              <a:rPr lang="en-US" dirty="0"/>
              <a:t>	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3511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01367-C9DB-5F42-895C-154E944E0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62843"/>
            <a:ext cx="10515600" cy="1325563"/>
          </a:xfrm>
        </p:spPr>
        <p:txBody>
          <a:bodyPr/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Tip # 7 Reduce the parameter space with ecological criteria</a:t>
            </a:r>
            <a:br>
              <a:rPr lang="en-US" i="1" dirty="0">
                <a:solidFill>
                  <a:schemeClr val="bg1">
                    <a:lumMod val="50000"/>
                  </a:schemeClr>
                </a:solidFill>
              </a:rPr>
            </a:br>
            <a:br>
              <a:rPr lang="en-US" i="1" dirty="0">
                <a:solidFill>
                  <a:schemeClr val="bg1">
                    <a:lumMod val="50000"/>
                  </a:schemeClr>
                </a:solidFill>
              </a:rPr>
            </a:br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EAF21-17C4-2B43-8AC2-010782A4E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362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2EB75-961C-204B-AB28-02714B6F7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matching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E2413-BABC-2643-BDFE-78FFCDD36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5197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E232A-7AA4-1845-9EE3-D97985B13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Tip # 8 – Consider uncertainty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97D21-40E8-F64E-912D-E2BA80684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types of uncertainty</a:t>
            </a:r>
          </a:p>
        </p:txBody>
      </p:sp>
    </p:spTree>
    <p:extLst>
      <p:ext uri="{BB962C8B-B14F-4D97-AF65-F5344CB8AC3E}">
        <p14:creationId xmlns:p14="http://schemas.microsoft.com/office/powerpoint/2010/main" val="7121183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B977C-9D52-1F4C-A02A-F3C23AD8B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Care in thinking about your original questions and expectations</a:t>
            </a:r>
          </a:p>
          <a:p>
            <a:r>
              <a:rPr lang="en-US" dirty="0"/>
              <a:t>Numerical errors</a:t>
            </a:r>
          </a:p>
          <a:p>
            <a:r>
              <a:rPr lang="en-US" dirty="0"/>
              <a:t>Recruitment ?</a:t>
            </a:r>
          </a:p>
          <a:p>
            <a:r>
              <a:rPr lang="en-US" dirty="0"/>
              <a:t>Feedbacks</a:t>
            </a:r>
          </a:p>
          <a:p>
            <a:r>
              <a:rPr lang="en-US" dirty="0"/>
              <a:t>Phase space</a:t>
            </a:r>
          </a:p>
          <a:p>
            <a:r>
              <a:rPr lang="en-US" dirty="0"/>
              <a:t>Consider multiple models/</a:t>
            </a:r>
            <a:r>
              <a:rPr lang="en-US" dirty="0" err="1"/>
              <a:t>parameterisations</a:t>
            </a:r>
            <a:r>
              <a:rPr lang="en-US" dirty="0"/>
              <a:t>, comparisons and tests</a:t>
            </a:r>
          </a:p>
          <a:p>
            <a:r>
              <a:rPr lang="en-US" dirty="0"/>
              <a:t>Time series fitting?</a:t>
            </a:r>
          </a:p>
          <a:p>
            <a:r>
              <a:rPr lang="en-US" dirty="0"/>
              <a:t>Skill evaluation with time series (predictive skill, forecasting)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524A092-DD3C-404F-B56E-287811C00C32}"/>
              </a:ext>
            </a:extLst>
          </p:cNvPr>
          <p:cNvSpPr txBox="1">
            <a:spLocks/>
          </p:cNvSpPr>
          <p:nvPr/>
        </p:nvSpPr>
        <p:spPr>
          <a:xfrm>
            <a:off x="843987" y="239732"/>
            <a:ext cx="113480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Tip # 9 – Walk before running with dynamics</a:t>
            </a:r>
          </a:p>
        </p:txBody>
      </p:sp>
    </p:spTree>
    <p:extLst>
      <p:ext uri="{BB962C8B-B14F-4D97-AF65-F5344CB8AC3E}">
        <p14:creationId xmlns:p14="http://schemas.microsoft.com/office/powerpoint/2010/main" val="25545055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7EBDE-7164-3646-9BD1-1BA6AF690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Toy Example # 2 Exploring changes through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CC9BF-643C-C145-93A8-6937066175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Aims: </a:t>
            </a:r>
          </a:p>
          <a:p>
            <a:pPr marL="0" indent="0">
              <a:buNone/>
            </a:pPr>
            <a:r>
              <a:rPr lang="en-US" dirty="0"/>
              <a:t>1) Go through main steps involved in forcing a size spectrum model</a:t>
            </a:r>
          </a:p>
          <a:p>
            <a:pPr marL="0" indent="0">
              <a:buNone/>
            </a:pPr>
            <a:r>
              <a:rPr lang="en-US" dirty="0"/>
              <a:t>2) Visually compare some of the model predictions with time-series data </a:t>
            </a:r>
          </a:p>
          <a:p>
            <a:pPr marL="0" indent="0">
              <a:buNone/>
            </a:pPr>
            <a:r>
              <a:rPr lang="en-US" dirty="0"/>
              <a:t>3) Explore how post-hoc parameter changes can affect model skill through time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0608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40C79-C84E-0E45-892B-E770B0F2A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Tip # 10  Don’t be afraid to change things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A9771-0964-6243-869A-66389787A5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 doesn’t capture your assumptions/data?</a:t>
            </a:r>
          </a:p>
          <a:p>
            <a:pPr marL="457200" lvl="1" indent="0">
              <a:buNone/>
            </a:pPr>
            <a:r>
              <a:rPr lang="en-US" sz="3000" dirty="0"/>
              <a:t> </a:t>
            </a:r>
            <a:r>
              <a:rPr lang="en-US" sz="3000" b="1" dirty="0"/>
              <a:t>– change the model!</a:t>
            </a:r>
          </a:p>
          <a:p>
            <a:pPr marL="457200" lvl="1" indent="0">
              <a:buNone/>
            </a:pPr>
            <a:endParaRPr lang="en-US" sz="3000" b="1" dirty="0"/>
          </a:p>
          <a:p>
            <a:r>
              <a:rPr lang="en-US" dirty="0"/>
              <a:t>Iterative approach</a:t>
            </a:r>
          </a:p>
          <a:p>
            <a:r>
              <a:rPr lang="en-US" dirty="0"/>
              <a:t>Be creative in asking questions</a:t>
            </a:r>
          </a:p>
          <a:p>
            <a:r>
              <a:rPr lang="en-US" dirty="0"/>
              <a:t>Consider limitations</a:t>
            </a:r>
          </a:p>
          <a:p>
            <a:r>
              <a:rPr lang="en-US" dirty="0"/>
              <a:t>Compare with other modelling frameworks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8413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56EBE-02BB-5C4D-82AB-0AFCF4B41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Extensions include climate change applications:</a:t>
            </a:r>
          </a:p>
          <a:p>
            <a:r>
              <a:rPr lang="en-US" dirty="0"/>
              <a:t>Temperature effects</a:t>
            </a:r>
          </a:p>
          <a:p>
            <a:r>
              <a:rPr lang="en-US" dirty="0"/>
              <a:t>Plankton and resource dynamics</a:t>
            </a:r>
          </a:p>
          <a:p>
            <a:r>
              <a:rPr lang="en-US" dirty="0"/>
              <a:t>Benthic and detrital dynamics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06BC1B9-9C89-E748-A89F-08F42CFBCD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How to implement other time-varying inputs</a:t>
            </a:r>
          </a:p>
        </p:txBody>
      </p:sp>
    </p:spTree>
    <p:extLst>
      <p:ext uri="{BB962C8B-B14F-4D97-AF65-F5344CB8AC3E}">
        <p14:creationId xmlns:p14="http://schemas.microsoft.com/office/powerpoint/2010/main" val="27811351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65105-59DA-6847-A38C-099D9417A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E9465-4F84-4D43-94F6-CCB26BF51E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3265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D3349-FA14-DE41-9247-6529166CB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095879-9479-4944-B8A6-E38829315718}"/>
              </a:ext>
            </a:extLst>
          </p:cNvPr>
          <p:cNvSpPr txBox="1"/>
          <p:nvPr/>
        </p:nvSpPr>
        <p:spPr>
          <a:xfrm>
            <a:off x="4898021" y="365125"/>
            <a:ext cx="26506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4400" i="1" dirty="0">
                <a:solidFill>
                  <a:schemeClr val="bg1">
                    <a:lumMod val="50000"/>
                  </a:schemeClr>
                </a:solidFill>
              </a:rPr>
              <a:t>Tip</a:t>
            </a:r>
            <a:r>
              <a:rPr lang="en-US" sz="4000" i="1" dirty="0">
                <a:solidFill>
                  <a:schemeClr val="bg1">
                    <a:lumMod val="50000"/>
                  </a:schemeClr>
                </a:solidFill>
              </a:rPr>
              <a:t> # 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C0B898-41AC-6D4B-90E7-BDFA807AF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7821" y="1107239"/>
            <a:ext cx="5394766" cy="5394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750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50EEC2-06E2-454A-AB72-431B1572A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4947" y="1325563"/>
            <a:ext cx="7534637" cy="5023091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5120CF4-D42E-4647-A4F1-3C3F02FFE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Questions and discussion</a:t>
            </a:r>
          </a:p>
        </p:txBody>
      </p:sp>
    </p:spTree>
    <p:extLst>
      <p:ext uri="{BB962C8B-B14F-4D97-AF65-F5344CB8AC3E}">
        <p14:creationId xmlns:p14="http://schemas.microsoft.com/office/powerpoint/2010/main" val="2636594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15274-D4FB-AB4F-BCB3-3FBDFD54A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Tip # 2 Draw the model and the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E2055-C8F5-6449-8642-184E8ACD5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4007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What are the </a:t>
            </a:r>
            <a:r>
              <a:rPr lang="en-US" b="1" dirty="0"/>
              <a:t>questions</a:t>
            </a:r>
            <a:r>
              <a:rPr lang="en-US" dirty="0"/>
              <a:t> and </a:t>
            </a:r>
            <a:r>
              <a:rPr lang="en-US" b="1" dirty="0"/>
              <a:t>goals</a:t>
            </a:r>
            <a:r>
              <a:rPr lang="en-US" dirty="0"/>
              <a:t> of the model </a:t>
            </a:r>
          </a:p>
          <a:p>
            <a:r>
              <a:rPr lang="en-US" dirty="0"/>
              <a:t>Why is this modelling approach appropriate?</a:t>
            </a:r>
          </a:p>
          <a:p>
            <a:r>
              <a:rPr lang="en-US" dirty="0"/>
              <a:t>Are particular species needed or full ecosystem?</a:t>
            </a:r>
          </a:p>
          <a:p>
            <a:r>
              <a:rPr lang="en-US" dirty="0"/>
              <a:t>Decide on spatial scale and units</a:t>
            </a:r>
          </a:p>
          <a:p>
            <a:endParaRPr lang="en-US" i="1" dirty="0"/>
          </a:p>
          <a:p>
            <a:endParaRPr lang="en-US" i="1" dirty="0"/>
          </a:p>
          <a:p>
            <a:endParaRPr lang="en-US" i="1" dirty="0"/>
          </a:p>
          <a:p>
            <a:endParaRPr lang="en-US" i="1" dirty="0"/>
          </a:p>
          <a:p>
            <a:endParaRPr lang="en-US" i="1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35673D-FC75-8341-A21B-3B13F773F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936493"/>
            <a:ext cx="4040340" cy="22326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68739BA-7737-CA4B-A970-C4A4F5978796}"/>
              </a:ext>
            </a:extLst>
          </p:cNvPr>
          <p:cNvSpPr txBox="1"/>
          <p:nvPr/>
        </p:nvSpPr>
        <p:spPr>
          <a:xfrm>
            <a:off x="838199" y="6492875"/>
            <a:ext cx="81090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Woodworth-</a:t>
            </a:r>
            <a:r>
              <a:rPr lang="en-US" sz="1400" dirty="0" err="1"/>
              <a:t>Jefcoats</a:t>
            </a:r>
            <a:r>
              <a:rPr lang="en-US" sz="1400" dirty="0"/>
              <a:t>, Blanchard &amp; </a:t>
            </a:r>
            <a:r>
              <a:rPr lang="en-US" sz="1400" dirty="0" err="1"/>
              <a:t>Drazen</a:t>
            </a:r>
            <a:r>
              <a:rPr lang="en-US" sz="1400" dirty="0"/>
              <a:t>. 2019 Frontiers in Marine Science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BF495C-CBA1-4045-9FB4-CBE2A7A57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463" y="2894520"/>
            <a:ext cx="4138433" cy="36063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849B683-4F8E-6B47-AFF2-1BAE83070FD9}"/>
              </a:ext>
            </a:extLst>
          </p:cNvPr>
          <p:cNvSpPr txBox="1"/>
          <p:nvPr/>
        </p:nvSpPr>
        <p:spPr>
          <a:xfrm>
            <a:off x="7512451" y="6492874"/>
            <a:ext cx="81090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Reum</a:t>
            </a:r>
            <a:r>
              <a:rPr lang="en-US" sz="1400" dirty="0"/>
              <a:t> et al 2019 Oikos</a:t>
            </a:r>
          </a:p>
        </p:txBody>
      </p:sp>
    </p:spTree>
    <p:extLst>
      <p:ext uri="{BB962C8B-B14F-4D97-AF65-F5344CB8AC3E}">
        <p14:creationId xmlns:p14="http://schemas.microsoft.com/office/powerpoint/2010/main" val="14610010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44116-368A-184E-8D3A-D47DC1655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8194"/>
            <a:ext cx="10515600" cy="1325563"/>
          </a:xfrm>
        </p:spPr>
        <p:txBody>
          <a:bodyPr/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Tip # 3 Define your expectations and criteria for what a ‘good’ model 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05D82-F52D-DA44-BD63-12AFC3F691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8613"/>
            <a:ext cx="10515600" cy="4351338"/>
          </a:xfrm>
        </p:spPr>
        <p:txBody>
          <a:bodyPr/>
          <a:lstStyle/>
          <a:p>
            <a:r>
              <a:rPr lang="en-US" dirty="0"/>
              <a:t>What would you like the to successfully predict?</a:t>
            </a:r>
          </a:p>
          <a:p>
            <a:r>
              <a:rPr lang="en-US" dirty="0"/>
              <a:t>How will you measure if the model is good enough?</a:t>
            </a:r>
          </a:p>
          <a:p>
            <a:r>
              <a:rPr lang="en-US" dirty="0"/>
              <a:t>Are there some criteria you have in mind?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320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647F7AC-2018-2143-A992-CCB6D0E500B0}"/>
              </a:ext>
            </a:extLst>
          </p:cNvPr>
          <p:cNvSpPr txBox="1"/>
          <p:nvPr/>
        </p:nvSpPr>
        <p:spPr>
          <a:xfrm>
            <a:off x="1149025" y="150141"/>
            <a:ext cx="1342663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Assessing when your model is good enough depends on your expectations</a:t>
            </a:r>
          </a:p>
          <a:p>
            <a:endParaRPr lang="en-US" sz="25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5F9516-6A4F-914F-8A8D-AA624689428D}"/>
              </a:ext>
            </a:extLst>
          </p:cNvPr>
          <p:cNvSpPr txBox="1"/>
          <p:nvPr/>
        </p:nvSpPr>
        <p:spPr>
          <a:xfrm>
            <a:off x="338793" y="699839"/>
            <a:ext cx="2372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Time-averaged states?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851315-01BA-504E-B60F-E0E57036CFAC}"/>
              </a:ext>
            </a:extLst>
          </p:cNvPr>
          <p:cNvSpPr txBox="1"/>
          <p:nvPr/>
        </p:nvSpPr>
        <p:spPr>
          <a:xfrm>
            <a:off x="3986512" y="699839"/>
            <a:ext cx="2372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Trends?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2E9CE0-D9F7-734A-881A-3C40F3400668}"/>
              </a:ext>
            </a:extLst>
          </p:cNvPr>
          <p:cNvSpPr txBox="1"/>
          <p:nvPr/>
        </p:nvSpPr>
        <p:spPr>
          <a:xfrm>
            <a:off x="7549104" y="642583"/>
            <a:ext cx="2372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Regime shifts?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06E705-1ECF-9049-B12E-B095495D1E07}"/>
              </a:ext>
            </a:extLst>
          </p:cNvPr>
          <p:cNvSpPr txBox="1"/>
          <p:nvPr/>
        </p:nvSpPr>
        <p:spPr>
          <a:xfrm>
            <a:off x="111649" y="3641480"/>
            <a:ext cx="402485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Analysis of steady state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Analytical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Simulation-based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Pattern oriented or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optimisation</a:t>
            </a:r>
            <a:endParaRPr lang="en-US" dirty="0"/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Fixed inputs</a:t>
            </a:r>
            <a:endParaRPr lang="en-US" dirty="0"/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Time averaged data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e.g. 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Biomass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Species size spectra 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Growth rates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Catches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8F7B063-E17D-CD40-BFB0-A819D6A20D17}"/>
              </a:ext>
            </a:extLst>
          </p:cNvPr>
          <p:cNvSpPr txBox="1"/>
          <p:nvPr/>
        </p:nvSpPr>
        <p:spPr>
          <a:xfrm>
            <a:off x="3986512" y="3638274"/>
            <a:ext cx="349362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Time series forcing (or fitting)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Simulation-based examining departures from steady state</a:t>
            </a:r>
            <a:endParaRPr lang="en-US" dirty="0"/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+ Time varying input parameters</a:t>
            </a:r>
            <a:endParaRPr lang="en-US" dirty="0"/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+ Time varying observations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e.g. 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Species size spectra 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Biomass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Growth rates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Catches</a:t>
            </a:r>
          </a:p>
          <a:p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3A526A7-E360-E14A-A967-938A5725A6AE}"/>
              </a:ext>
            </a:extLst>
          </p:cNvPr>
          <p:cNvSpPr txBox="1"/>
          <p:nvPr/>
        </p:nvSpPr>
        <p:spPr>
          <a:xfrm>
            <a:off x="7763478" y="3638274"/>
            <a:ext cx="431687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Time series forcing (or fitting)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Analytical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Simulation-based</a:t>
            </a:r>
            <a:endParaRPr lang="en-US" dirty="0"/>
          </a:p>
          <a:p>
            <a:r>
              <a:rPr lang="en-US" dirty="0"/>
              <a:t>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+ Alternative conditions inputs (time/space)</a:t>
            </a:r>
            <a:endParaRPr lang="en-US" dirty="0"/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+ Time/space/state varying observations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e.g. 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Species size spectra 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Biomass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Growth rates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Catches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81203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1D593-C58D-5442-8542-F1580BF9D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/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Tip #4 Match model parameters and outputs to potential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6DC1A-2C6F-524C-ACF4-2085583F6C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Literature and/or datasets</a:t>
            </a:r>
          </a:p>
          <a:p>
            <a:r>
              <a:rPr lang="en-US" dirty="0"/>
              <a:t>Range of parameter values</a:t>
            </a:r>
          </a:p>
          <a:p>
            <a:r>
              <a:rPr lang="en-US" dirty="0"/>
              <a:t>Independence of data for </a:t>
            </a:r>
            <a:r>
              <a:rPr lang="en-US" dirty="0" err="1"/>
              <a:t>parameterisation</a:t>
            </a:r>
            <a:r>
              <a:rPr lang="en-US" dirty="0"/>
              <a:t>, calibration and evaluation</a:t>
            </a:r>
          </a:p>
        </p:txBody>
      </p:sp>
    </p:spTree>
    <p:extLst>
      <p:ext uri="{BB962C8B-B14F-4D97-AF65-F5344CB8AC3E}">
        <p14:creationId xmlns:p14="http://schemas.microsoft.com/office/powerpoint/2010/main" val="35448725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90AE5-8A2C-954A-8F65-CE85AE857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1. Data and parameter matching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CD122-44DF-8642-B512-C58DD5F8C4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268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34AA8-AB08-D742-8BDF-63F13BA36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Tip # 5 </a:t>
            </a:r>
            <a:r>
              <a:rPr lang="en-US" i="1" dirty="0" err="1">
                <a:solidFill>
                  <a:schemeClr val="bg1">
                    <a:lumMod val="50000"/>
                  </a:schemeClr>
                </a:solidFill>
              </a:rPr>
              <a:t>Scrutinise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 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DE5F9-A489-3248-BD48-A537641DB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665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D6F60-9E8A-7B42-B1C9-B2DFBE4EB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Tip # 6 Calibration: start simple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6CD13-438E-BC4E-BFD0-0A1C2C3309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which parameters to estimate (not all at once)</a:t>
            </a:r>
          </a:p>
          <a:p>
            <a:r>
              <a:rPr lang="en-US" dirty="0"/>
              <a:t>I usually try identify the uncertain parameters but also they need to be linked to model goal.</a:t>
            </a:r>
          </a:p>
          <a:p>
            <a:r>
              <a:rPr lang="en-US" dirty="0"/>
              <a:t>‘Tuning’ may be enough (Gustav’s example)</a:t>
            </a:r>
          </a:p>
          <a:p>
            <a:r>
              <a:rPr lang="en-US" dirty="0"/>
              <a:t> Parameter estimation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9474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693</TotalTime>
  <Words>578</Words>
  <Application>Microsoft Macintosh PowerPoint</Application>
  <PresentationFormat>Widescreen</PresentationFormat>
  <Paragraphs>125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A hitchhiker’s guide to confronting multispecies size spectrum models with data   (10 Tips)</vt:lpstr>
      <vt:lpstr>PowerPoint Presentation</vt:lpstr>
      <vt:lpstr>Tip # 2 Draw the model and the components</vt:lpstr>
      <vt:lpstr>Tip # 3 Define your expectations and criteria for what a ‘good’ model is?</vt:lpstr>
      <vt:lpstr>PowerPoint Presentation</vt:lpstr>
      <vt:lpstr>Tip #4 Match model parameters and outputs to potential data</vt:lpstr>
      <vt:lpstr>Table 1. Data and parameter matching table</vt:lpstr>
      <vt:lpstr>Tip # 5 Scrutinise assumptions</vt:lpstr>
      <vt:lpstr>Tip # 6 Calibration: start simple</vt:lpstr>
      <vt:lpstr>Toy Example #1 Simple parameter estimation</vt:lpstr>
      <vt:lpstr>         With parameter estimation we’ve talked about    Hand tune   Simple grid search   Optimisation    </vt:lpstr>
      <vt:lpstr>Tip # 7 Reduce the parameter space with ecological criteria  </vt:lpstr>
      <vt:lpstr>History matching</vt:lpstr>
      <vt:lpstr>Tip # 8 – Consider uncertainty</vt:lpstr>
      <vt:lpstr>PowerPoint Presentation</vt:lpstr>
      <vt:lpstr>Toy Example # 2 Exploring changes through time</vt:lpstr>
      <vt:lpstr>Tip # 10  Don’t be afraid to change things</vt:lpstr>
      <vt:lpstr>How to implement other time-varying inputs</vt:lpstr>
      <vt:lpstr>Summary</vt:lpstr>
      <vt:lpstr>Questions and 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hitch-hikers guide to confronting multispecies size spectrum models with data</dc:title>
  <dc:creator>Julia Blanchard</dc:creator>
  <cp:lastModifiedBy>Julia Blanchard</cp:lastModifiedBy>
  <cp:revision>48</cp:revision>
  <dcterms:created xsi:type="dcterms:W3CDTF">2019-08-28T19:38:22Z</dcterms:created>
  <dcterms:modified xsi:type="dcterms:W3CDTF">2019-09-05T10:55:22Z</dcterms:modified>
</cp:coreProperties>
</file>

<file path=docProps/thumbnail.jpeg>
</file>